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633" r:id="rId3"/>
    <p:sldId id="634" r:id="rId4"/>
    <p:sldId id="257" r:id="rId5"/>
    <p:sldId id="636" r:id="rId6"/>
    <p:sldId id="258" r:id="rId7"/>
    <p:sldId id="637" r:id="rId8"/>
    <p:sldId id="260" r:id="rId9"/>
    <p:sldId id="400" r:id="rId10"/>
    <p:sldId id="401" r:id="rId11"/>
    <p:sldId id="403" r:id="rId12"/>
    <p:sldId id="321" r:id="rId13"/>
    <p:sldId id="638" r:id="rId14"/>
    <p:sldId id="640" r:id="rId15"/>
    <p:sldId id="641" r:id="rId16"/>
    <p:sldId id="646" r:id="rId17"/>
    <p:sldId id="261" r:id="rId18"/>
    <p:sldId id="407" r:id="rId19"/>
    <p:sldId id="380" r:id="rId20"/>
    <p:sldId id="644" r:id="rId21"/>
    <p:sldId id="645" r:id="rId22"/>
    <p:sldId id="650" r:id="rId23"/>
    <p:sldId id="651" r:id="rId24"/>
    <p:sldId id="383" r:id="rId25"/>
    <p:sldId id="605" r:id="rId26"/>
    <p:sldId id="612" r:id="rId27"/>
    <p:sldId id="282" r:id="rId28"/>
    <p:sldId id="643" r:id="rId29"/>
    <p:sldId id="642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633"/>
            <p14:sldId id="634"/>
            <p14:sldId id="257"/>
            <p14:sldId id="636"/>
            <p14:sldId id="258"/>
            <p14:sldId id="637"/>
            <p14:sldId id="260"/>
            <p14:sldId id="400"/>
            <p14:sldId id="401"/>
            <p14:sldId id="403"/>
            <p14:sldId id="321"/>
            <p14:sldId id="638"/>
            <p14:sldId id="640"/>
            <p14:sldId id="641"/>
            <p14:sldId id="646"/>
            <p14:sldId id="261"/>
            <p14:sldId id="407"/>
            <p14:sldId id="380"/>
            <p14:sldId id="644"/>
            <p14:sldId id="645"/>
            <p14:sldId id="650"/>
            <p14:sldId id="651"/>
            <p14:sldId id="383"/>
            <p14:sldId id="605"/>
            <p14:sldId id="612"/>
            <p14:sldId id="282"/>
            <p14:sldId id="643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7"/>
    <p:restoredTop sz="96172" autoAdjust="0"/>
  </p:normalViewPr>
  <p:slideViewPr>
    <p:cSldViewPr snapToGrid="0" snapToObjects="1">
      <p:cViewPr varScale="1">
        <p:scale>
          <a:sx n="146" d="100"/>
          <a:sy n="146" d="100"/>
        </p:scale>
        <p:origin x="344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122-016-2761-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73/pnas.09084771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620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mollina/Cpp_and_R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400" dirty="0"/>
              <a:t>Linkage and phasing in polyploids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956942" y="6319703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F1AAF-05F4-754B-A2EE-51A8138C1DD1}"/>
              </a:ext>
            </a:extLst>
          </p:cNvPr>
          <p:cNvSpPr txBox="1"/>
          <p:nvPr/>
        </p:nvSpPr>
        <p:spPr>
          <a:xfrm>
            <a:off x="7130713" y="6685145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16A9-C890-724F-B133-1ABEBE7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0" y="497114"/>
            <a:ext cx="7741920" cy="1325563"/>
          </a:xfrm>
        </p:spPr>
        <p:txBody>
          <a:bodyPr/>
          <a:lstStyle/>
          <a:p>
            <a:r>
              <a:rPr lang="en-US" dirty="0"/>
              <a:t>Expected gametic frequency given a bivalent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3534-3261-4843-BF36-BD926588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0"/>
          <a:stretch/>
        </p:blipFill>
        <p:spPr>
          <a:xfrm>
            <a:off x="1194617" y="1940973"/>
            <a:ext cx="6754766" cy="329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B78DD-B9DF-B842-AF3B-C69E7A7F95D4}"/>
              </a:ext>
            </a:extLst>
          </p:cNvPr>
          <p:cNvSpPr txBox="1"/>
          <p:nvPr/>
        </p:nvSpPr>
        <p:spPr>
          <a:xfrm>
            <a:off x="994410" y="6308208"/>
            <a:ext cx="806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mti10" panose="020B0500000000000000" pitchFamily="34" charset="0"/>
              </a:rPr>
              <a:t>l </a:t>
            </a:r>
            <a:r>
              <a:rPr lang="en-US" dirty="0"/>
              <a:t>: known number of recombinant bivalents between loci A and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A679-D158-7943-A91C-6B9F5E0F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09" y="5415881"/>
            <a:ext cx="4624782" cy="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2-A43E-E14B-9A06-869A37E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4" y="101065"/>
            <a:ext cx="7886700" cy="1325563"/>
          </a:xfrm>
        </p:spPr>
        <p:txBody>
          <a:bodyPr/>
          <a:lstStyle/>
          <a:p>
            <a:r>
              <a:rPr lang="en-US" dirty="0"/>
              <a:t>Unconditional gametic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2CF2-0BEC-E341-B141-DC1509D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5"/>
          <a:stretch/>
        </p:blipFill>
        <p:spPr>
          <a:xfrm>
            <a:off x="413494" y="1047271"/>
            <a:ext cx="7394222" cy="3928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9F52B-3E13-F343-AA20-094AB26B8A35}"/>
              </a:ext>
            </a:extLst>
          </p:cNvPr>
          <p:cNvSpPr/>
          <p:nvPr/>
        </p:nvSpPr>
        <p:spPr>
          <a:xfrm>
            <a:off x="4207127" y="6495325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DC04A-D56F-B349-BBAB-E0EB4DD4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483" y="5433896"/>
            <a:ext cx="5638800" cy="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autotetraploid</a:t>
            </a:r>
            <a:br>
              <a:rPr lang="en-US" sz="2700" i="1" dirty="0"/>
            </a:br>
            <a:endParaRPr lang="en-US" sz="27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1CBB0-0E94-C440-8AFE-1E57BD1D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0" y="1808482"/>
            <a:ext cx="3281971" cy="4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A1682-90D2-BE4F-A6A1-FFF4FD1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81" y="2214657"/>
            <a:ext cx="3378926" cy="515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10155-9D7E-B84F-81C1-0224A3B2C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6" t="1" r="16983" b="39231"/>
          <a:stretch/>
        </p:blipFill>
        <p:spPr>
          <a:xfrm>
            <a:off x="4571999" y="3285503"/>
            <a:ext cx="4258490" cy="288016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C375483-8827-4148-8BF1-2A8919B23A56}"/>
              </a:ext>
            </a:extLst>
          </p:cNvPr>
          <p:cNvSpPr txBox="1">
            <a:spLocks/>
          </p:cNvSpPr>
          <p:nvPr/>
        </p:nvSpPr>
        <p:spPr>
          <a:xfrm>
            <a:off x="2825366" y="1272109"/>
            <a:ext cx="3493267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+mn-lt"/>
              </a:rPr>
              <a:t>Fully informative marker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FFE37-01DA-4547-97E5-9BF98966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98" y="3429000"/>
            <a:ext cx="1559452" cy="4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DBDDF-A560-6B46-84A4-E7FFBD0A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80" y="6161662"/>
            <a:ext cx="2996837" cy="56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190ED-39F0-0D43-98EB-AA200221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77" y="1886874"/>
            <a:ext cx="5389116" cy="406203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FCCD934-2372-C94A-973A-1878CC3A97E0}"/>
              </a:ext>
            </a:extLst>
          </p:cNvPr>
          <p:cNvSpPr/>
          <p:nvPr/>
        </p:nvSpPr>
        <p:spPr>
          <a:xfrm>
            <a:off x="5111931" y="4511047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7A4A826-79AC-A447-9299-FA49BC14C0CE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Association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8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CDA2-ACB6-8643-AE68-2CD5887E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41" y="1886868"/>
            <a:ext cx="5396319" cy="406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C616E-77C0-3848-8B4F-9EB662FB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80" y="6144238"/>
            <a:ext cx="2996837" cy="5953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AEE8EF-D2C8-F94C-A217-F4AEF99F7673}"/>
              </a:ext>
            </a:extLst>
          </p:cNvPr>
          <p:cNvSpPr/>
          <p:nvPr/>
        </p:nvSpPr>
        <p:spPr>
          <a:xfrm>
            <a:off x="5111931" y="4685221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F8D0A76-392A-8147-8282-858D90AFFD72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Repulsion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97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assessing linkage phases</a:t>
            </a: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4E68FA-DE24-DC4B-A918-033FC7F9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" y="4855447"/>
            <a:ext cx="7886700" cy="188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Pairwise MLE of </a:t>
            </a:r>
            <a:r>
              <a:rPr lang="en-US" dirty="0">
                <a:latin typeface="cmti10" panose="020B0500000000000000" pitchFamily="34" charset="0"/>
              </a:rPr>
              <a:t>r</a:t>
            </a:r>
            <a:r>
              <a:rPr lang="en-US" dirty="0"/>
              <a:t> are used to group markers into linkage groups and order markers within each linkage group using optimization algorithms such as MDS</a:t>
            </a:r>
          </a:p>
          <a:p>
            <a:r>
              <a:rPr lang="en-US" dirty="0"/>
              <a:t>Given a sequence of ordered markers, it is possible to extend the idea of comparing likelihoods of competing linkage phases throughout multiple markers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0CF3-FC52-CE40-A8E9-37FD9946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0" y="1320801"/>
            <a:ext cx="6726340" cy="32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1229-E7CF-9A47-BD5D-683CC10D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2" y="248207"/>
            <a:ext cx="8300197" cy="1325563"/>
          </a:xfrm>
        </p:spPr>
        <p:txBody>
          <a:bodyPr/>
          <a:lstStyle/>
          <a:p>
            <a:r>
              <a:rPr lang="en-US" sz="3600" dirty="0"/>
              <a:t>Multidimensional Scaling Algorithm (MDS)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870F-B428-2047-9855-292ADE4A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1" y="1027907"/>
            <a:ext cx="7886700" cy="109172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Reduce data from many dimensions preserving the observed distances between points by minimizing a loss function </a:t>
            </a:r>
            <a:r>
              <a:rPr lang="en-US" sz="2000" i="1" dirty="0">
                <a:latin typeface="Baskerville" panose="02020502070401020303" pitchFamily="18" charset="0"/>
                <a:ea typeface="Baskerville" panose="02020502070401020303" pitchFamily="18" charset="0"/>
              </a:rPr>
              <a:t>L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8AEDB-AA6D-2F4C-A32A-224AA385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50"/>
          <a:stretch/>
        </p:blipFill>
        <p:spPr>
          <a:xfrm>
            <a:off x="266109" y="2353469"/>
            <a:ext cx="3853703" cy="3706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CD2E2A-8671-D841-9E0E-093B30C7FE6D}"/>
              </a:ext>
            </a:extLst>
          </p:cNvPr>
          <p:cNvSpPr/>
          <p:nvPr/>
        </p:nvSpPr>
        <p:spPr>
          <a:xfrm>
            <a:off x="5854556" y="6425127"/>
            <a:ext cx="26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Preedy and Hackett, 2016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C8919-7C68-0D4B-B4AB-0C5EB5A7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189" y="2353469"/>
            <a:ext cx="3897343" cy="370625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EC5D928-55A9-2F45-8C3F-E89C121C3D08}"/>
              </a:ext>
            </a:extLst>
          </p:cNvPr>
          <p:cNvSpPr/>
          <p:nvPr/>
        </p:nvSpPr>
        <p:spPr>
          <a:xfrm>
            <a:off x="4343400" y="4026227"/>
            <a:ext cx="457200" cy="3607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73D11-E881-8344-93D0-2BC424523264}"/>
              </a:ext>
            </a:extLst>
          </p:cNvPr>
          <p:cNvSpPr txBox="1"/>
          <p:nvPr/>
        </p:nvSpPr>
        <p:spPr>
          <a:xfrm>
            <a:off x="266109" y="6059722"/>
            <a:ext cx="340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Sweetpotato linkage group 1: 2745 markers</a:t>
            </a:r>
          </a:p>
        </p:txBody>
      </p:sp>
    </p:spTree>
    <p:extLst>
      <p:ext uri="{BB962C8B-B14F-4D97-AF65-F5344CB8AC3E}">
        <p14:creationId xmlns:p14="http://schemas.microsoft.com/office/powerpoint/2010/main" val="363256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9A3-CB52-2A4D-A285-B08F403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18295"/>
            <a:ext cx="7886700" cy="1325563"/>
          </a:xfrm>
        </p:spPr>
        <p:txBody>
          <a:bodyPr/>
          <a:lstStyle/>
          <a:p>
            <a:r>
              <a:rPr lang="en-US" dirty="0"/>
              <a:t>Haplotyping in polyploids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5843-833A-E54A-A9F1-66E3E074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93" y="1084445"/>
            <a:ext cx="7886700" cy="547670"/>
          </a:xfrm>
        </p:spPr>
        <p:txBody>
          <a:bodyPr/>
          <a:lstStyle/>
          <a:p>
            <a:r>
              <a:rPr lang="en-US" dirty="0"/>
              <a:t>Disposition of allelic variants in the homologs in a homology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2453-42D8-F840-9CBD-A08D6FB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2" y="1616914"/>
            <a:ext cx="3303016" cy="139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72EF8-AF57-FE4B-9B2E-23EEBA66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3" y="3441655"/>
            <a:ext cx="3303016" cy="10528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4EE13BF-C801-4747-9EA8-C46AA8881F60}"/>
              </a:ext>
            </a:extLst>
          </p:cNvPr>
          <p:cNvSpPr/>
          <p:nvPr/>
        </p:nvSpPr>
        <p:spPr>
          <a:xfrm>
            <a:off x="4460691" y="3074327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2BCD9-C8E5-A846-9564-0C85B0830F94}"/>
              </a:ext>
            </a:extLst>
          </p:cNvPr>
          <p:cNvSpPr txBox="1"/>
          <p:nvPr/>
        </p:nvSpPr>
        <p:spPr>
          <a:xfrm>
            <a:off x="2197391" y="1977378"/>
            <a:ext cx="83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D1B3E-AC98-F140-8944-291F1647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4" b="43645"/>
          <a:stretch/>
        </p:blipFill>
        <p:spPr>
          <a:xfrm>
            <a:off x="674727" y="4903426"/>
            <a:ext cx="7425432" cy="195457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057D5AC-FC75-E24B-A38F-7EF6E31C36AB}"/>
              </a:ext>
            </a:extLst>
          </p:cNvPr>
          <p:cNvSpPr/>
          <p:nvPr/>
        </p:nvSpPr>
        <p:spPr>
          <a:xfrm>
            <a:off x="4460690" y="4568052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7C603-5DC6-3548-ACAE-3BB78422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580" y="5268723"/>
            <a:ext cx="259131" cy="6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881-F6AB-3746-83B3-6AE396A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" y="354966"/>
            <a:ext cx="8210550" cy="1325563"/>
          </a:xfrm>
        </p:spPr>
        <p:txBody>
          <a:bodyPr/>
          <a:lstStyle/>
          <a:p>
            <a:r>
              <a:rPr lang="en-US" dirty="0"/>
              <a:t>Multilocus linkage analysis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395-8D85-6B45-BCC8-A7B85266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63"/>
          <a:stretch/>
        </p:blipFill>
        <p:spPr>
          <a:xfrm>
            <a:off x="635654" y="1247016"/>
            <a:ext cx="7872691" cy="4110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73E63-C21B-B84A-9108-B174CFBE8BAA}"/>
              </a:ext>
            </a:extLst>
          </p:cNvPr>
          <p:cNvSpPr/>
          <p:nvPr/>
        </p:nvSpPr>
        <p:spPr>
          <a:xfrm>
            <a:off x="4189543" y="6503034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BBF7-343B-574A-9A30-EA3C84BE1295}"/>
              </a:ext>
            </a:extLst>
          </p:cNvPr>
          <p:cNvSpPr/>
          <p:nvPr/>
        </p:nvSpPr>
        <p:spPr>
          <a:xfrm>
            <a:off x="265867" y="6508164"/>
            <a:ext cx="3852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Leach et al. (2010)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doi:10.1073/pnas.0908477107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7503A-365A-294A-A30D-A9B17BC0EA13}"/>
              </a:ext>
            </a:extLst>
          </p:cNvPr>
          <p:cNvSpPr txBox="1"/>
          <p:nvPr/>
        </p:nvSpPr>
        <p:spPr>
          <a:xfrm>
            <a:off x="635654" y="5495367"/>
            <a:ext cx="787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>
                <a:latin typeface="cmti10" panose="020B0500000000000000" pitchFamily="34" charset="0"/>
              </a:rPr>
              <a:t>r</a:t>
            </a:r>
            <a:r>
              <a:rPr lang="en-US" baseline="-25000" dirty="0" err="1">
                <a:latin typeface="cmti10" panose="020B0500000000000000" pitchFamily="34" charset="0"/>
              </a:rPr>
              <a:t>k</a:t>
            </a:r>
            <a:r>
              <a:rPr lang="en-US" dirty="0"/>
              <a:t> is the recombination frequency between loci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, </a:t>
            </a:r>
            <a:r>
              <a:rPr lang="en-US" dirty="0">
                <a:latin typeface="cmti10" panose="020B0500000000000000" pitchFamily="34" charset="0"/>
              </a:rPr>
              <a:t>p</a:t>
            </a:r>
            <a:r>
              <a:rPr lang="en-US" dirty="0"/>
              <a:t> is the ploidy level and </a:t>
            </a:r>
            <a:r>
              <a:rPr lang="en-US" dirty="0">
                <a:latin typeface="cmti10" panose="020B0500000000000000" pitchFamily="34" charset="0"/>
              </a:rPr>
              <a:t>l</a:t>
            </a:r>
            <a:r>
              <a:rPr lang="en-US" dirty="0"/>
              <a:t> is the number of recombinant events between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7032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Markov model</a:t>
            </a:r>
            <a:endParaRPr lang="en-US" sz="27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145CF-4E5E-1149-9F17-0338C1C1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5" y="1370630"/>
            <a:ext cx="3241222" cy="106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6EB3A-A339-D943-AE4E-437FBB51E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7" y="3429000"/>
            <a:ext cx="3011095" cy="155084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7E01F70-F9E8-B245-A440-551F62943127}"/>
              </a:ext>
            </a:extLst>
          </p:cNvPr>
          <p:cNvSpPr/>
          <p:nvPr/>
        </p:nvSpPr>
        <p:spPr>
          <a:xfrm>
            <a:off x="1745406" y="2552687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150DC6-3416-1B48-96ED-566ABB76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76" y="1901343"/>
            <a:ext cx="4769799" cy="3745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DC630F-6171-2645-B5B9-00C3A4C76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976" y="1901342"/>
            <a:ext cx="4769799" cy="3745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2ECF5E-1EF3-1D49-8A54-5E7A6E610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76" y="1901341"/>
            <a:ext cx="4769799" cy="37457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AD4E5-BC7C-144C-A69A-E1B9506C6DF2}"/>
              </a:ext>
            </a:extLst>
          </p:cNvPr>
          <p:cNvGrpSpPr/>
          <p:nvPr/>
        </p:nvGrpSpPr>
        <p:grpSpPr>
          <a:xfrm>
            <a:off x="4692611" y="3939709"/>
            <a:ext cx="4125857" cy="1823923"/>
            <a:chOff x="4952855" y="4419600"/>
            <a:chExt cx="3798087" cy="1524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F2765E-90B4-EB41-945B-DB2FA396C878}"/>
                </a:ext>
              </a:extLst>
            </p:cNvPr>
            <p:cNvSpPr/>
            <p:nvPr/>
          </p:nvSpPr>
          <p:spPr>
            <a:xfrm>
              <a:off x="4952855" y="4419600"/>
              <a:ext cx="3798087" cy="15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979ABC-3940-4C48-93C3-CF41FA4B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9775" y="4710585"/>
              <a:ext cx="3044246" cy="942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1827083"/>
          </a:xfrm>
        </p:spPr>
        <p:txBody>
          <a:bodyPr/>
          <a:lstStyle/>
          <a:p>
            <a:r>
              <a:rPr lang="en-US" dirty="0"/>
              <a:t>Genetic linkage is the phenomenon where markers are likely to be inherited together.</a:t>
            </a:r>
          </a:p>
          <a:p>
            <a:r>
              <a:rPr lang="en-US" dirty="0"/>
              <a:t>The closer the markers are, the lower the probability of crossing over events occur between them; consequently, the more likely they will be co-inherited.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59955-5081-B145-A96B-E298EA8BC043}"/>
              </a:ext>
            </a:extLst>
          </p:cNvPr>
          <p:cNvGrpSpPr/>
          <p:nvPr/>
        </p:nvGrpSpPr>
        <p:grpSpPr>
          <a:xfrm>
            <a:off x="884873" y="3113054"/>
            <a:ext cx="7158122" cy="2791400"/>
            <a:chOff x="939467" y="3803010"/>
            <a:chExt cx="7158122" cy="2791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08360-95BA-D84E-93B9-C52121DF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467" y="3852948"/>
              <a:ext cx="912397" cy="2414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41FBB-D540-8D43-BE8C-899FF1AA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604" y="3803010"/>
              <a:ext cx="912396" cy="2414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C706C-C1DD-EA4C-BCB1-D2D8470C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9741" y="3803010"/>
              <a:ext cx="1717848" cy="24148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474B5B-224C-E144-AB1C-52F6EEF7095E}"/>
                </a:ext>
              </a:extLst>
            </p:cNvPr>
            <p:cNvSpPr txBox="1"/>
            <p:nvPr/>
          </p:nvSpPr>
          <p:spPr>
            <a:xfrm>
              <a:off x="1000075" y="622507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Linked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BD46A-1AB8-3242-ACAD-08D3851DBDAC}"/>
                </a:ext>
              </a:extLst>
            </p:cNvPr>
            <p:cNvSpPr txBox="1"/>
            <p:nvPr/>
          </p:nvSpPr>
          <p:spPr>
            <a:xfrm>
              <a:off x="3542279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65DF-A402-554A-91FC-ED7B558DFC61}"/>
                </a:ext>
              </a:extLst>
            </p:cNvPr>
            <p:cNvSpPr txBox="1"/>
            <p:nvPr/>
          </p:nvSpPr>
          <p:spPr>
            <a:xfrm>
              <a:off x="6665142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A07F3-EA78-D240-A06A-224095780FBA}"/>
              </a:ext>
            </a:extLst>
          </p:cNvPr>
          <p:cNvSpPr/>
          <p:nvPr/>
        </p:nvSpPr>
        <p:spPr>
          <a:xfrm>
            <a:off x="520584" y="6112105"/>
            <a:ext cx="77422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How can we measure how likely A and B are co-inherited?</a:t>
            </a:r>
          </a:p>
        </p:txBody>
      </p:sp>
    </p:spTree>
    <p:extLst>
      <p:ext uri="{BB962C8B-B14F-4D97-AF65-F5344CB8AC3E}">
        <p14:creationId xmlns:p14="http://schemas.microsoft.com/office/powerpoint/2010/main" val="38732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7E44ECD-6074-184D-8C59-4BD5CDE453F0}"/>
              </a:ext>
            </a:extLst>
          </p:cNvPr>
          <p:cNvSpPr/>
          <p:nvPr/>
        </p:nvSpPr>
        <p:spPr>
          <a:xfrm>
            <a:off x="1668211" y="4028085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082F4-1466-8248-80F3-69D3E9D5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8" y="2728795"/>
            <a:ext cx="3470664" cy="121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C6DD4-0D70-EE47-AD87-77787026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5ED5E-C634-B340-A78F-4DAB6F7C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31" b="34614"/>
          <a:stretch/>
        </p:blipFill>
        <p:spPr>
          <a:xfrm>
            <a:off x="1668211" y="1545779"/>
            <a:ext cx="5124062" cy="9903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7DF975-499F-AD45-BB6D-F8D6E3C4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14" y="5749710"/>
            <a:ext cx="3124591" cy="100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A071F-6206-224C-AEB1-CA55440260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17CE9-26BB-574A-AE90-F30F9E460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A6C549-64C9-3249-829D-990D4B3049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1C61E-70D5-204B-AF98-835681D422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D42BE-E7A6-1445-BFD9-A719BF7C31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EBFB9F-334E-8C49-AC6A-238B2F9315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0A33DF-9AE5-7649-A7F5-BE5F9F33620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B234E7-F2C9-FB41-B384-05F3FF8B9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61" y="1490373"/>
            <a:ext cx="6969078" cy="54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Assessing </a:t>
            </a:r>
            <a:r>
              <a:rPr lang="en-US" i="1" dirty="0">
                <a:solidFill>
                  <a:srgbClr val="FF0000"/>
                </a:solidFill>
              </a:rPr>
              <a:t>different linkage phases </a:t>
            </a:r>
            <a:r>
              <a:rPr lang="en-US" dirty="0"/>
              <a:t>using multilocus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CE232-1FDB-FB44-894B-C175E01D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25" y="2317177"/>
            <a:ext cx="4007348" cy="3319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D764A-83AE-E242-90B5-115B5947A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259" y="2317177"/>
            <a:ext cx="4007348" cy="33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pic>
        <p:nvPicPr>
          <p:cNvPr id="10" name="Picture 9" descr="A bunch of different colors&#10;&#10;Description automatically generated">
            <a:extLst>
              <a:ext uri="{FF2B5EF4-FFF2-40B4-BE49-F238E27FC236}">
                <a16:creationId xmlns:a16="http://schemas.microsoft.com/office/drawing/2014/main" id="{7EC76337-72D1-624C-8C27-05C8F8EA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85769"/>
            <a:ext cx="8890000" cy="444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358606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B2D54-7909-1748-B20A-E64DB517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" y="1885769"/>
            <a:ext cx="8890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86405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290"/>
            <a:ext cx="7886700" cy="1325563"/>
          </a:xfrm>
        </p:spPr>
        <p:txBody>
          <a:bodyPr/>
          <a:lstStyle/>
          <a:p>
            <a:r>
              <a:rPr lang="en-US" dirty="0"/>
              <a:t>Haplotype phasing – MAPpoly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85" y="1714926"/>
            <a:ext cx="3943351" cy="992220"/>
          </a:xfrm>
        </p:spPr>
        <p:txBody>
          <a:bodyPr/>
          <a:lstStyle/>
          <a:p>
            <a:r>
              <a:rPr lang="en-US" dirty="0"/>
              <a:t>Step 1: Use of two-point information to reduce the search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5264" y="1714926"/>
            <a:ext cx="3943351" cy="99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Evaluate the remaining configurations, using HMM likelihood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B238F365-9B6B-8F43-BD27-ADD49FD9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" y="3429000"/>
            <a:ext cx="8350101" cy="2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4" name="Picture 3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11324C48-C900-6C43-ADA6-954EFB90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99" y="1265904"/>
            <a:ext cx="7989410" cy="535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6243B-FCD5-CA41-AC09-1C7588AF1E3B}"/>
              </a:ext>
            </a:extLst>
          </p:cNvPr>
          <p:cNvSpPr/>
          <p:nvPr/>
        </p:nvSpPr>
        <p:spPr>
          <a:xfrm>
            <a:off x="6511884" y="5438207"/>
            <a:ext cx="1800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Mollinari </a:t>
            </a:r>
            <a:r>
              <a:rPr lang="en-US" sz="1400" b="1" i="1" dirty="0"/>
              <a:t>et al. </a:t>
            </a:r>
            <a:r>
              <a:rPr lang="en-US" sz="1400" b="1" dirty="0"/>
              <a:t>(2020)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C9BB5-C760-E749-8DFE-32B90688273B}"/>
              </a:ext>
            </a:extLst>
          </p:cNvPr>
          <p:cNvSpPr/>
          <p:nvPr/>
        </p:nvSpPr>
        <p:spPr>
          <a:xfrm>
            <a:off x="6315950" y="5745984"/>
            <a:ext cx="221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doi:10.1534/g3.119.400620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5713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6" name="Picture 5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2ACE026D-4F27-8B49-8FE7-6697299C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4" b="66535"/>
          <a:stretch/>
        </p:blipFill>
        <p:spPr>
          <a:xfrm>
            <a:off x="1183667" y="1127681"/>
            <a:ext cx="6947860" cy="5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2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9" y="2579058"/>
            <a:ext cx="4969842" cy="427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2" y="1374093"/>
            <a:ext cx="8333834" cy="1204965"/>
          </a:xfrm>
        </p:spPr>
        <p:txBody>
          <a:bodyPr>
            <a:normAutofit/>
          </a:bodyPr>
          <a:lstStyle/>
          <a:p>
            <a:r>
              <a:rPr lang="en-US" dirty="0"/>
              <a:t>When assuming a </a:t>
            </a:r>
            <a:r>
              <a:rPr lang="en-US" i="1" dirty="0">
                <a:solidFill>
                  <a:srgbClr val="FF0000"/>
                </a:solidFill>
              </a:rPr>
              <a:t>prior probability </a:t>
            </a:r>
            <a:r>
              <a:rPr lang="en-US" dirty="0"/>
              <a:t>distribution of the genotypes, multilocus strategies can improve the quality of the inferred haplotypes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78" y="2579058"/>
            <a:ext cx="4969844" cy="427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4B3E-D089-494F-8224-B7695822679C}"/>
              </a:ext>
            </a:extLst>
          </p:cNvPr>
          <p:cNvSpPr txBox="1"/>
          <p:nvPr/>
        </p:nvSpPr>
        <p:spPr>
          <a:xfrm>
            <a:off x="3671752" y="2209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Tetraploid potato</a:t>
            </a:r>
          </a:p>
        </p:txBody>
      </p:sp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887B-8D3B-9640-935F-6EBD4BD1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52" y="2085544"/>
            <a:ext cx="6186715" cy="465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0A14-0C54-294F-9B43-41882604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51" y="2085544"/>
            <a:ext cx="6186715" cy="465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E7E24-7D4B-794D-9966-B8A7C19B4EAD}"/>
              </a:ext>
            </a:extLst>
          </p:cNvPr>
          <p:cNvSpPr/>
          <p:nvPr/>
        </p:nvSpPr>
        <p:spPr>
          <a:xfrm>
            <a:off x="3343471" y="1518784"/>
            <a:ext cx="245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Hexaploid sweetpotato</a:t>
            </a:r>
          </a:p>
        </p:txBody>
      </p:sp>
    </p:spTree>
    <p:extLst>
      <p:ext uri="{BB962C8B-B14F-4D97-AF65-F5344CB8AC3E}">
        <p14:creationId xmlns:p14="http://schemas.microsoft.com/office/powerpoint/2010/main" val="1132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5318020"/>
          </a:xfrm>
        </p:spPr>
        <p:txBody>
          <a:bodyPr>
            <a:noAutofit/>
          </a:bodyPr>
          <a:lstStyle/>
          <a:p>
            <a:r>
              <a:rPr lang="en-US" sz="1400" dirty="0"/>
              <a:t>Haldane, J. Theoretical Genetics of Autopolyploids.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22</a:t>
            </a:r>
            <a:r>
              <a:rPr lang="en-US" sz="1400" dirty="0"/>
              <a:t>, 359–372 (1930).</a:t>
            </a:r>
          </a:p>
          <a:p>
            <a:r>
              <a:rPr lang="en-US" sz="1400" dirty="0"/>
              <a:t>Mather, K. Reductional and equational separation of the chromosomes in bivalents and </a:t>
            </a:r>
            <a:r>
              <a:rPr lang="en-US" sz="1400" dirty="0" err="1"/>
              <a:t>multivalents</a:t>
            </a:r>
            <a:r>
              <a:rPr lang="en-US" sz="1400" dirty="0"/>
              <a:t>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30</a:t>
            </a:r>
            <a:r>
              <a:rPr lang="en-US" sz="1400" dirty="0"/>
              <a:t>, 53–78 (1935).</a:t>
            </a:r>
          </a:p>
          <a:p>
            <a:r>
              <a:rPr lang="en-US" sz="1400" dirty="0"/>
              <a:t>Mather, K. Segregation and linkage in autotetraploids.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32</a:t>
            </a:r>
            <a:r>
              <a:rPr lang="en-US" sz="1400" dirty="0"/>
              <a:t>, 287–314 (1936).</a:t>
            </a:r>
          </a:p>
          <a:p>
            <a:r>
              <a:rPr lang="en-US" sz="1400" dirty="0"/>
              <a:t>Mather, K. </a:t>
            </a:r>
            <a:r>
              <a:rPr lang="en-US" sz="1400" i="1" dirty="0"/>
              <a:t>The measurement of linkage in heredity</a:t>
            </a:r>
            <a:r>
              <a:rPr lang="en-US" sz="1400" dirty="0"/>
              <a:t>. (1938).</a:t>
            </a:r>
          </a:p>
          <a:p>
            <a:r>
              <a:rPr lang="en-US" sz="1400" dirty="0"/>
              <a:t>Fisher, R. A. The theory of linkage in polysomic inheritance. </a:t>
            </a:r>
            <a:r>
              <a:rPr lang="en-US" sz="1400" i="1" dirty="0"/>
              <a:t>Philos. Trans. R. Soc. </a:t>
            </a:r>
            <a:r>
              <a:rPr lang="en-US" sz="1400" i="1" dirty="0" err="1"/>
              <a:t>Lond</a:t>
            </a:r>
            <a:r>
              <a:rPr lang="en-US" sz="1400" i="1" dirty="0"/>
              <a:t>. B. Biol. Sci.</a:t>
            </a:r>
            <a:r>
              <a:rPr lang="en-US" sz="1400" dirty="0"/>
              <a:t> </a:t>
            </a:r>
            <a:r>
              <a:rPr lang="en-US" sz="1400" b="1" dirty="0"/>
              <a:t>233</a:t>
            </a:r>
            <a:r>
              <a:rPr lang="en-US" sz="1400" dirty="0"/>
              <a:t>, 55–87 (1947).</a:t>
            </a:r>
          </a:p>
          <a:p>
            <a:r>
              <a:rPr lang="en-US" sz="1400" dirty="0" err="1"/>
              <a:t>Ripol</a:t>
            </a:r>
            <a:r>
              <a:rPr lang="en-US" sz="1400" dirty="0"/>
              <a:t>, M. I., Churchill, G. A., Silva, J. A. G. Da &amp; Sorrells, M. Statistical aspects of genetic mapping in autopolyploids. </a:t>
            </a:r>
            <a:r>
              <a:rPr lang="en-US" sz="1400" i="1" dirty="0"/>
              <a:t>Gene</a:t>
            </a:r>
            <a:r>
              <a:rPr lang="en-US" sz="1400" dirty="0"/>
              <a:t> </a:t>
            </a:r>
            <a:r>
              <a:rPr lang="en-US" sz="1400" b="1" dirty="0"/>
              <a:t>235</a:t>
            </a:r>
            <a:r>
              <a:rPr lang="en-US" sz="1400" dirty="0"/>
              <a:t>, 31–41 (1999).</a:t>
            </a:r>
          </a:p>
          <a:p>
            <a:r>
              <a:rPr lang="en-US" sz="1400" dirty="0"/>
              <a:t>Luo, Z. W., Zhang, R. M. &amp; </a:t>
            </a:r>
            <a:r>
              <a:rPr lang="en-US" sz="1400" dirty="0" err="1"/>
              <a:t>Kearsey</a:t>
            </a:r>
            <a:r>
              <a:rPr lang="en-US" sz="1400" dirty="0"/>
              <a:t>, M. J. Theoretical basis for genetic linkage analysis in autotetraploid species.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101</a:t>
            </a:r>
            <a:r>
              <a:rPr lang="en-US" sz="1400" dirty="0"/>
              <a:t>, 7040–7045 (2004).</a:t>
            </a:r>
          </a:p>
          <a:p>
            <a:r>
              <a:rPr lang="en-US" sz="1400" dirty="0"/>
              <a:t>Leach, L. J., Wang, L., </a:t>
            </a:r>
            <a:r>
              <a:rPr lang="en-US" sz="1400" dirty="0" err="1"/>
              <a:t>Kearsey</a:t>
            </a:r>
            <a:r>
              <a:rPr lang="en-US" sz="1400" dirty="0"/>
              <a:t>, M. J. &amp; Luo, Z. Multilocus </a:t>
            </a:r>
            <a:r>
              <a:rPr lang="en-US" sz="1400" dirty="0" err="1"/>
              <a:t>tetrasomic</a:t>
            </a:r>
            <a:r>
              <a:rPr lang="en-US" sz="1400" dirty="0"/>
              <a:t> linkage analysis using hidden Markov chain model.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107</a:t>
            </a:r>
            <a:r>
              <a:rPr lang="en-US" sz="1400" dirty="0"/>
              <a:t>, 4270–4274 (2010).</a:t>
            </a:r>
          </a:p>
          <a:p>
            <a:r>
              <a:rPr lang="en-US" sz="1400" dirty="0"/>
              <a:t>Hackett, C. a., McLean, K. &amp; Bryan, G. J. Linkage Analysis and QTL Mapping Using SNP Dosage Data in a Tetraploid Potato Mapping Population.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 </a:t>
            </a:r>
            <a:r>
              <a:rPr lang="en-US" sz="1400" b="1" dirty="0"/>
              <a:t>8</a:t>
            </a:r>
            <a:r>
              <a:rPr lang="en-US" sz="1400" dirty="0"/>
              <a:t>, (2013).</a:t>
            </a:r>
          </a:p>
          <a:p>
            <a:r>
              <a:rPr lang="en-US" sz="1400" dirty="0"/>
              <a:t>Zheng, C. </a:t>
            </a:r>
            <a:r>
              <a:rPr lang="en-US" sz="1400" i="1" dirty="0"/>
              <a:t>et al.</a:t>
            </a:r>
            <a:r>
              <a:rPr lang="en-US" sz="1400" dirty="0"/>
              <a:t> Probabilistic Multilocus Haplotype Reconstruction in Outcrossing Tetraploids. </a:t>
            </a:r>
            <a:r>
              <a:rPr lang="en-US" sz="1400" i="1" dirty="0"/>
              <a:t>Genetics</a:t>
            </a:r>
            <a:r>
              <a:rPr lang="en-US" sz="1400" dirty="0"/>
              <a:t> </a:t>
            </a:r>
            <a:r>
              <a:rPr lang="en-US" sz="1400" b="1" dirty="0"/>
              <a:t>203</a:t>
            </a:r>
            <a:r>
              <a:rPr lang="en-US" sz="1400" dirty="0"/>
              <a:t>, 119–131 (2016).</a:t>
            </a:r>
          </a:p>
          <a:p>
            <a:r>
              <a:rPr lang="en-US" sz="1400" dirty="0"/>
              <a:t>Bourke, P. M. Genetic mapping in polyploids. (Wageningen University, 2018).</a:t>
            </a:r>
          </a:p>
          <a:p>
            <a:r>
              <a:rPr lang="en-US" sz="1400" dirty="0"/>
              <a:t>Mollinari, M. &amp; Garcia, A. A. F. Linkage Analysis and Haplotype Phasing in Experimental Autopolyploid Populations with High Ploidy Level Using Hidden Markov Models. </a:t>
            </a:r>
            <a:r>
              <a:rPr lang="en-US" sz="1400" i="1" dirty="0"/>
              <a:t>G3; </a:t>
            </a:r>
            <a:r>
              <a:rPr lang="en-US" sz="1400" i="1" dirty="0" err="1"/>
              <a:t>Genes|Genomes|Genetics</a:t>
            </a:r>
            <a:r>
              <a:rPr lang="en-US" sz="1400" dirty="0"/>
              <a:t> </a:t>
            </a:r>
            <a:r>
              <a:rPr lang="en-US" sz="1400" b="1" dirty="0"/>
              <a:t>9</a:t>
            </a:r>
            <a:r>
              <a:rPr lang="en-US" sz="1400" dirty="0"/>
              <a:t>, 3297–3314 (2019).</a:t>
            </a:r>
          </a:p>
        </p:txBody>
      </p:sp>
    </p:spTree>
    <p:extLst>
      <p:ext uri="{BB962C8B-B14F-4D97-AF65-F5344CB8AC3E}">
        <p14:creationId xmlns:p14="http://schemas.microsoft.com/office/powerpoint/2010/main" val="372893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5019804"/>
          </a:xfrm>
        </p:spPr>
        <p:txBody>
          <a:bodyPr>
            <a:normAutofit/>
          </a:bodyPr>
          <a:lstStyle/>
          <a:p>
            <a:r>
              <a:rPr lang="en-US" dirty="0"/>
              <a:t>Genetic linkage is a concept applied to </a:t>
            </a:r>
            <a:r>
              <a:rPr lang="en-US" i="1" dirty="0">
                <a:solidFill>
                  <a:srgbClr val="FF0000"/>
                </a:solidFill>
              </a:rPr>
              <a:t>at least two loci</a:t>
            </a:r>
            <a:r>
              <a:rPr lang="en-US" dirty="0"/>
              <a:t>.</a:t>
            </a:r>
          </a:p>
          <a:p>
            <a:r>
              <a:rPr lang="en-US" dirty="0"/>
              <a:t>We measure linkage using the </a:t>
            </a:r>
            <a:r>
              <a:rPr lang="en-US" i="1" dirty="0">
                <a:solidFill>
                  <a:srgbClr val="FF0000"/>
                </a:solidFill>
              </a:rPr>
              <a:t>recombination frequency </a:t>
            </a:r>
            <a:r>
              <a:rPr lang="en-US" dirty="0"/>
              <a:t>(or fraction) in a segregation population. </a:t>
            </a:r>
          </a:p>
          <a:p>
            <a:r>
              <a:rPr lang="en-US" dirty="0"/>
              <a:t>Recombination frequency is the </a:t>
            </a:r>
            <a:r>
              <a:rPr lang="en-US" i="1" dirty="0">
                <a:solidFill>
                  <a:srgbClr val="FF0000"/>
                </a:solidFill>
              </a:rPr>
              <a:t>probability</a:t>
            </a:r>
            <a:r>
              <a:rPr lang="en-US" dirty="0"/>
              <a:t> that an odd number of crossovers occurs between the markers. Ranges from 0.0 to 0.5 (considering double reduction this number can be higher)</a:t>
            </a:r>
          </a:p>
          <a:p>
            <a:r>
              <a:rPr lang="en-US" dirty="0"/>
              <a:t>We can transform these probabilistic values into distances using </a:t>
            </a:r>
            <a:r>
              <a:rPr lang="en-US" i="1" dirty="0">
                <a:solidFill>
                  <a:srgbClr val="FF0000"/>
                </a:solidFill>
              </a:rPr>
              <a:t>mapping functions</a:t>
            </a:r>
            <a:r>
              <a:rPr lang="en-US" dirty="0"/>
              <a:t>. (Morgan, Haldane, Kosambi, etc.)</a:t>
            </a:r>
          </a:p>
          <a:p>
            <a:r>
              <a:rPr lang="en-US" dirty="0"/>
              <a:t>By computing the recombination frequencies between pairs of markers and using mapping functions, we can construct </a:t>
            </a:r>
            <a:r>
              <a:rPr lang="en-US" i="1" dirty="0">
                <a:solidFill>
                  <a:srgbClr val="FF0000"/>
                </a:solidFill>
              </a:rPr>
              <a:t>linkage maps </a:t>
            </a:r>
            <a:r>
              <a:rPr lang="en-US" dirty="0"/>
              <a:t>which show the linear order and relative distance between adjacent markers.</a:t>
            </a:r>
          </a:p>
          <a:p>
            <a:r>
              <a:rPr lang="en-US" dirty="0"/>
              <a:t>First, let us address the </a:t>
            </a:r>
            <a:r>
              <a:rPr lang="en-US" i="1" dirty="0">
                <a:solidFill>
                  <a:srgbClr val="FF0000"/>
                </a:solidFill>
              </a:rPr>
              <a:t>behavior o a single loci </a:t>
            </a:r>
            <a:r>
              <a:rPr lang="en-US" dirty="0"/>
              <a:t>when transited 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18557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Gamete formation in polyploids*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D27329-F301-FF4B-8999-AA62C608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4051528"/>
            <a:ext cx="4892567" cy="26543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EDD5E-C1EE-AC4B-BB45-1F3397C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23" y="1403361"/>
            <a:ext cx="3551553" cy="2422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9B664-55D0-0E49-A5B5-1389D626EEA7}"/>
              </a:ext>
            </a:extLst>
          </p:cNvPr>
          <p:cNvSpPr txBox="1"/>
          <p:nvPr/>
        </p:nvSpPr>
        <p:spPr>
          <a:xfrm>
            <a:off x="5191957" y="6550223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6795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E1A8-2472-4E46-AFD0-9E738C9B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5" y="1606870"/>
            <a:ext cx="1178122" cy="2473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B649F-E754-3F49-A76D-88C85954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5" y="4033357"/>
            <a:ext cx="1178122" cy="259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F83E3E-5E16-874F-9A2F-22399789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46" y="1576270"/>
            <a:ext cx="1733484" cy="247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533B-938A-9C49-81F9-6BFF7ABC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91" y="4126682"/>
            <a:ext cx="1729539" cy="25791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C8BFE-E8FA-FA41-B91B-EB20EDC2E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900" y="4033050"/>
            <a:ext cx="2610185" cy="2589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41AAC3-4F23-2548-AD05-34EC79089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900" y="1385223"/>
            <a:ext cx="2610185" cy="2458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DA83B-70EA-3F42-B4AB-546FCAC7B2F6}"/>
              </a:ext>
            </a:extLst>
          </p:cNvPr>
          <p:cNvSpPr txBox="1"/>
          <p:nvPr/>
        </p:nvSpPr>
        <p:spPr>
          <a:xfrm rot="16200000">
            <a:off x="-290217" y="2302760"/>
            <a:ext cx="104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Multiallelic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77A88-DE2C-D04B-A3C0-B539AF9B271E}"/>
              </a:ext>
            </a:extLst>
          </p:cNvPr>
          <p:cNvSpPr txBox="1"/>
          <p:nvPr/>
        </p:nvSpPr>
        <p:spPr>
          <a:xfrm rot="16200000">
            <a:off x="-245637" y="4915089"/>
            <a:ext cx="95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Biallelic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F557A-BDF4-AD4C-BC7A-2EB829C82DA2}"/>
              </a:ext>
            </a:extLst>
          </p:cNvPr>
          <p:cNvSpPr txBox="1"/>
          <p:nvPr/>
        </p:nvSpPr>
        <p:spPr>
          <a:xfrm>
            <a:off x="864954" y="1288877"/>
            <a:ext cx="80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Diploid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5A48F-DE7E-0441-81E1-133E4A6A4EEE}"/>
              </a:ext>
            </a:extLst>
          </p:cNvPr>
          <p:cNvSpPr txBox="1"/>
          <p:nvPr/>
        </p:nvSpPr>
        <p:spPr>
          <a:xfrm>
            <a:off x="3543269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Tetraploid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3054B-BC84-E64F-A71D-15077806D89F}"/>
              </a:ext>
            </a:extLst>
          </p:cNvPr>
          <p:cNvSpPr txBox="1"/>
          <p:nvPr/>
        </p:nvSpPr>
        <p:spPr>
          <a:xfrm>
            <a:off x="6923271" y="1110719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Hexaploid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1BC9-7054-AD49-AB25-E6CD0DEC83D5}"/>
              </a:ext>
            </a:extLst>
          </p:cNvPr>
          <p:cNvSpPr txBox="1"/>
          <p:nvPr/>
        </p:nvSpPr>
        <p:spPr>
          <a:xfrm>
            <a:off x="5422971" y="6623002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07" y="144730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3" y="108066"/>
            <a:ext cx="8726591" cy="1325563"/>
          </a:xfrm>
        </p:spPr>
        <p:txBody>
          <a:bodyPr/>
          <a:lstStyle/>
          <a:p>
            <a:r>
              <a:rPr lang="en-US" dirty="0"/>
              <a:t>Recombination fraction in diploids - Likelihood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F724-9BD8-0649-AEC3-395F56DF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56" y="1263427"/>
            <a:ext cx="3571630" cy="2620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7C10E-CEA2-7848-B1BB-E91A38A1DD30}"/>
              </a:ext>
            </a:extLst>
          </p:cNvPr>
          <p:cNvSpPr txBox="1"/>
          <p:nvPr/>
        </p:nvSpPr>
        <p:spPr>
          <a:xfrm>
            <a:off x="842681" y="5051342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>
                <a:latin typeface="cmti10" panose="020B0500000000000000" pitchFamily="34" charset="0"/>
              </a:rPr>
              <a:t>n</a:t>
            </a:r>
            <a:r>
              <a:rPr lang="en-US" dirty="0"/>
              <a:t> is the number of individuals. The maximum likelihood estimator of </a:t>
            </a:r>
            <a:r>
              <a:rPr lang="en-US" dirty="0">
                <a:latin typeface="cmti10" panose="020B0500000000000000" pitchFamily="34" charset="0"/>
              </a:rPr>
              <a:t>r </a:t>
            </a:r>
            <a:r>
              <a:rPr lang="en-US" dirty="0"/>
              <a:t>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425E8-A2CD-0349-A263-171A79E3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37" y="5546641"/>
            <a:ext cx="1941325" cy="58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403D0-EC17-C042-A937-61D68D3C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60" y="4135518"/>
            <a:ext cx="3148479" cy="6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4" y="10806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BFA-681B-5D46-AFE4-A818CEA6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8" y="3486648"/>
            <a:ext cx="2411407" cy="32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398BA-9165-E84E-AFB5-41A70831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1" y="1925631"/>
            <a:ext cx="4989673" cy="380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3253E-3B2A-CA46-9ADE-D7EDAA82BEE7}"/>
              </a:ext>
            </a:extLst>
          </p:cNvPr>
          <p:cNvSpPr txBox="1"/>
          <p:nvPr/>
        </p:nvSpPr>
        <p:spPr>
          <a:xfrm>
            <a:off x="4064924" y="1248963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E0F36-F403-3F46-86A5-87E7A7B0F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32"/>
          <a:stretch/>
        </p:blipFill>
        <p:spPr>
          <a:xfrm>
            <a:off x="464689" y="1191686"/>
            <a:ext cx="2745308" cy="2237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914FD5-CCAF-E443-AA4E-201F49957ECF}"/>
              </a:ext>
            </a:extLst>
          </p:cNvPr>
          <p:cNvSpPr/>
          <p:nvPr/>
        </p:nvSpPr>
        <p:spPr>
          <a:xfrm>
            <a:off x="3738981" y="6226714"/>
            <a:ext cx="498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Computing recombination frequencies in diploids using R and C++</a:t>
            </a:r>
          </a:p>
          <a:p>
            <a:r>
              <a:rPr lang="en-US" sz="1400" dirty="0">
                <a:hlinkClick r:id="rId5"/>
              </a:rPr>
              <a:t>https://github.com/mmollina/Cpp_and_R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62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7DC-8741-134E-BFA4-D0625F0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7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Gamete formation in polyploids* </a:t>
            </a:r>
            <a:br>
              <a:rPr lang="en-US" dirty="0"/>
            </a:b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B83-E4ED-C640-8479-C101E788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353A0-6A25-0845-A7E0-CD266AC2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A5A26-9411-DA48-8176-9CB224F6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A4C5-DB7C-5746-AB5F-3CE863CA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7F4E-284F-3749-ADDB-F577178D5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8" y="1838742"/>
            <a:ext cx="6660443" cy="369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FCCE-7A77-EB4F-A49A-880E8E9D4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7" y="5167310"/>
            <a:ext cx="7526973" cy="1690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82BF2-2896-4143-879D-4FB9EC7932F7}"/>
              </a:ext>
            </a:extLst>
          </p:cNvPr>
          <p:cNvSpPr txBox="1"/>
          <p:nvPr/>
        </p:nvSpPr>
        <p:spPr>
          <a:xfrm>
            <a:off x="0" y="6563789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1505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50662</TotalTime>
  <Words>1078</Words>
  <Application>Microsoft Macintosh PowerPoint</Application>
  <PresentationFormat>On-screen Show (4:3)</PresentationFormat>
  <Paragraphs>109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Avenir Light</vt:lpstr>
      <vt:lpstr>Baskerville</vt:lpstr>
      <vt:lpstr>Calibri</vt:lpstr>
      <vt:lpstr>Calibri Light</vt:lpstr>
      <vt:lpstr>cmti10</vt:lpstr>
      <vt:lpstr>Office Theme</vt:lpstr>
      <vt:lpstr>Linkage and phasing in polyploids </vt:lpstr>
      <vt:lpstr>Introduction</vt:lpstr>
      <vt:lpstr>Linkage analysis</vt:lpstr>
      <vt:lpstr>Gamete formation in polyploids*</vt:lpstr>
      <vt:lpstr>Segregation in polyploids*</vt:lpstr>
      <vt:lpstr>Recombination fraction in diploids</vt:lpstr>
      <vt:lpstr>Recombination fraction in diploids - Likelihood </vt:lpstr>
      <vt:lpstr>Recombination fraction in diploids</vt:lpstr>
      <vt:lpstr>Gamete formation in polyploids*  </vt:lpstr>
      <vt:lpstr>Expected gametic frequency given a bivalent configuration</vt:lpstr>
      <vt:lpstr>Unconditional gametic probability</vt:lpstr>
      <vt:lpstr>Recombination Fraction – autotetraploid </vt:lpstr>
      <vt:lpstr>Recombination Fraction – autotetraploid</vt:lpstr>
      <vt:lpstr>Recombination Fraction – autotetraploid</vt:lpstr>
      <vt:lpstr>Recombination Fraction – assessing linkage phases</vt:lpstr>
      <vt:lpstr>Multidimensional Scaling Algorithm (MDS)</vt:lpstr>
      <vt:lpstr>Haplotyping in polyploids</vt:lpstr>
      <vt:lpstr>Multilocus linkage analysis in polyploids</vt:lpstr>
      <vt:lpstr>Markov model</vt:lpstr>
      <vt:lpstr>Hidden Markov Model - HMM</vt:lpstr>
      <vt:lpstr>Hidden Markov Model - HMM</vt:lpstr>
      <vt:lpstr>Hidden Markov Model - HMM</vt:lpstr>
      <vt:lpstr>Hidden Markov Model - HMM</vt:lpstr>
      <vt:lpstr>Haplotype phasing – MAPpoly strategy</vt:lpstr>
      <vt:lpstr>Sweetpotato genetic map</vt:lpstr>
      <vt:lpstr>Sweetpotato genetic map</vt:lpstr>
      <vt:lpstr>Probabilistic haplotype reconstruction</vt:lpstr>
      <vt:lpstr>Probabilistic haplotype reconstruction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313</cp:revision>
  <dcterms:created xsi:type="dcterms:W3CDTF">2019-10-28T21:32:32Z</dcterms:created>
  <dcterms:modified xsi:type="dcterms:W3CDTF">2021-01-13T18:56:17Z</dcterms:modified>
</cp:coreProperties>
</file>